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
      <p:font typeface="Sorts Mill Goudy"/>
      <p:regular r:id="rId31"/>
      <p: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rtsMillGoudy-regular.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SortsMillGoudy-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4c502426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34c502426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4c502426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4c502426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4c502426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4c502426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4c50242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4c502426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4c502426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4c502426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4c502426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34c502426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4c50242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4c50242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4c50242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4c50242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4c50242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4c502426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4c502426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4c502426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582225"/>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Week 8</a:t>
            </a:r>
            <a:endParaRPr sz="4800">
              <a:solidFill>
                <a:srgbClr val="000000"/>
              </a:solidFill>
            </a:endParaRPr>
          </a:p>
          <a:p>
            <a:pPr indent="0" lvl="0" marL="0" rtl="0" algn="l">
              <a:lnSpc>
                <a:spcPct val="90000"/>
              </a:lnSpc>
              <a:spcBef>
                <a:spcPts val="0"/>
              </a:spcBef>
              <a:spcAft>
                <a:spcPts val="0"/>
              </a:spcAft>
              <a:buNone/>
            </a:pPr>
            <a:r>
              <a:rPr b="0" lang="en-GB" sz="1800">
                <a:solidFill>
                  <a:srgbClr val="3D3522"/>
                </a:solidFill>
                <a:latin typeface="Sorts Mill Goudy"/>
                <a:ea typeface="Sorts Mill Goudy"/>
                <a:cs typeface="Sorts Mill Goudy"/>
                <a:sym typeface="Sorts Mill Goudy"/>
              </a:rPr>
              <a:t>Introduction to Solidity</a:t>
            </a:r>
            <a:endParaRPr sz="4800">
              <a:solidFill>
                <a:srgbClr val="000000"/>
              </a:solidFill>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Renaldi Azhar (1103194142)</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 </a:t>
            </a:r>
            <a:r>
              <a:rPr lang="en-GB"/>
              <a:t>Contract</a:t>
            </a:r>
            <a:endParaRPr b="0"/>
          </a:p>
        </p:txBody>
      </p:sp>
      <p:sp>
        <p:nvSpPr>
          <p:cNvPr id="243" name="Google Shape;243;p27"/>
          <p:cNvSpPr txBox="1"/>
          <p:nvPr>
            <p:ph idx="1" type="body"/>
          </p:nvPr>
        </p:nvSpPr>
        <p:spPr>
          <a:xfrm>
            <a:off x="632175" y="2015100"/>
            <a:ext cx="3893400" cy="91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Kita cek </a:t>
            </a:r>
            <a:r>
              <a:rPr lang="en-GB" sz="1100"/>
              <a:t>contract yang kita buat dengan fungsi mengirim uang, menerima uang dan pengecekan uang. Disini kita dapat lihat bahwa pada nilai get balance bernilai 1000 sesuai nilai yang kita tentukan di script sebelumnya</a:t>
            </a:r>
            <a:endParaRPr sz="1100"/>
          </a:p>
        </p:txBody>
      </p:sp>
      <p:pic>
        <p:nvPicPr>
          <p:cNvPr id="244" name="Google Shape;244;p27"/>
          <p:cNvPicPr preferRelativeResize="0"/>
          <p:nvPr/>
        </p:nvPicPr>
        <p:blipFill>
          <a:blip r:embed="rId3">
            <a:alphaModFix/>
          </a:blip>
          <a:stretch>
            <a:fillRect/>
          </a:stretch>
        </p:blipFill>
        <p:spPr>
          <a:xfrm>
            <a:off x="4792750" y="535425"/>
            <a:ext cx="2397175" cy="2670900"/>
          </a:xfrm>
          <a:prstGeom prst="rect">
            <a:avLst/>
          </a:prstGeom>
          <a:noFill/>
          <a:ln>
            <a:noFill/>
          </a:ln>
        </p:spPr>
      </p:pic>
      <p:sp>
        <p:nvSpPr>
          <p:cNvPr id="245" name="Google Shape;245;p27"/>
          <p:cNvSpPr txBox="1"/>
          <p:nvPr>
            <p:ph idx="1" type="body"/>
          </p:nvPr>
        </p:nvSpPr>
        <p:spPr>
          <a:xfrm>
            <a:off x="678600" y="3251125"/>
            <a:ext cx="3893400" cy="91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Kita akan coba kalau kita mengirim uang senilai 200, lalu kita cek di getAmount dan getBalance, apakah ada perubahan. Ternyata uang yang dikirim itu diterima senilai 200 dan balance kita pun berkurang 200 juga.</a:t>
            </a:r>
            <a:endParaRPr sz="1100"/>
          </a:p>
        </p:txBody>
      </p:sp>
      <p:pic>
        <p:nvPicPr>
          <p:cNvPr id="246" name="Google Shape;246;p27"/>
          <p:cNvPicPr preferRelativeResize="0"/>
          <p:nvPr/>
        </p:nvPicPr>
        <p:blipFill>
          <a:blip r:embed="rId4">
            <a:alphaModFix/>
          </a:blip>
          <a:stretch>
            <a:fillRect/>
          </a:stretch>
        </p:blipFill>
        <p:spPr>
          <a:xfrm>
            <a:off x="6585275" y="2260275"/>
            <a:ext cx="2300150" cy="248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Deploying</a:t>
            </a:r>
            <a:r>
              <a:rPr lang="en-GB"/>
              <a:t> My Contract On Ganache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Download dan Install Ganache</a:t>
            </a:r>
            <a:endParaRPr b="0"/>
          </a:p>
        </p:txBody>
      </p:sp>
      <p:sp>
        <p:nvSpPr>
          <p:cNvPr id="257" name="Google Shape;257;p29"/>
          <p:cNvSpPr txBox="1"/>
          <p:nvPr>
            <p:ph idx="1" type="body"/>
          </p:nvPr>
        </p:nvSpPr>
        <p:spPr>
          <a:xfrm>
            <a:off x="730725" y="2712775"/>
            <a:ext cx="3628200" cy="91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Disini kita akan mencoba men deploy smart contract kita di aplikasi ganache, tetapi sebelum kita mendeploy kita diharuskan untuk meng install aplikasi ganache di website truffle</a:t>
            </a:r>
            <a:endParaRPr sz="1100"/>
          </a:p>
        </p:txBody>
      </p:sp>
      <p:pic>
        <p:nvPicPr>
          <p:cNvPr id="258" name="Google Shape;258;p29"/>
          <p:cNvPicPr preferRelativeResize="0"/>
          <p:nvPr/>
        </p:nvPicPr>
        <p:blipFill>
          <a:blip r:embed="rId3">
            <a:alphaModFix/>
          </a:blip>
          <a:stretch>
            <a:fillRect/>
          </a:stretch>
        </p:blipFill>
        <p:spPr>
          <a:xfrm>
            <a:off x="4536925" y="487475"/>
            <a:ext cx="4128100" cy="2696749"/>
          </a:xfrm>
          <a:prstGeom prst="rect">
            <a:avLst/>
          </a:prstGeom>
          <a:noFill/>
          <a:ln>
            <a:noFill/>
          </a:ln>
        </p:spPr>
      </p:pic>
      <p:pic>
        <p:nvPicPr>
          <p:cNvPr id="259" name="Google Shape;259;p29"/>
          <p:cNvPicPr preferRelativeResize="0"/>
          <p:nvPr/>
        </p:nvPicPr>
        <p:blipFill>
          <a:blip r:embed="rId4">
            <a:alphaModFix/>
          </a:blip>
          <a:stretch>
            <a:fillRect/>
          </a:stretch>
        </p:blipFill>
        <p:spPr>
          <a:xfrm>
            <a:off x="5635375" y="2712775"/>
            <a:ext cx="3332275" cy="222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Deploy Smart </a:t>
            </a:r>
            <a:r>
              <a:rPr lang="en-GB"/>
              <a:t>Contract</a:t>
            </a:r>
            <a:r>
              <a:rPr lang="en-GB"/>
              <a:t> on Ganache</a:t>
            </a:r>
            <a:endParaRPr b="0"/>
          </a:p>
        </p:txBody>
      </p:sp>
      <p:sp>
        <p:nvSpPr>
          <p:cNvPr id="265" name="Google Shape;265;p30"/>
          <p:cNvSpPr txBox="1"/>
          <p:nvPr>
            <p:ph idx="1" type="body"/>
          </p:nvPr>
        </p:nvSpPr>
        <p:spPr>
          <a:xfrm>
            <a:off x="730725" y="2712775"/>
            <a:ext cx="3292200" cy="176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Pada </a:t>
            </a:r>
            <a:r>
              <a:rPr lang="en-GB" sz="1100"/>
              <a:t>environment</a:t>
            </a:r>
            <a:r>
              <a:rPr lang="en-GB" sz="1100"/>
              <a:t> kita pilih ganache provider agar remix kita dapat interaksi dengan ganache, pada ganache </a:t>
            </a:r>
            <a:r>
              <a:rPr lang="en-GB" sz="1100"/>
              <a:t>provider</a:t>
            </a:r>
            <a:r>
              <a:rPr lang="en-GB" sz="1100"/>
              <a:t> kita dapat merubah endpoint kita sesuai dengan endpoint yang sama dengan ganache pada pc kita. Jika remix berhasil terkoneksi dengan ganache kita, kita dapat melihat akun yang sama pada remix dan ganache</a:t>
            </a:r>
            <a:endParaRPr sz="1100"/>
          </a:p>
        </p:txBody>
      </p:sp>
      <p:pic>
        <p:nvPicPr>
          <p:cNvPr id="266" name="Google Shape;266;p30"/>
          <p:cNvPicPr preferRelativeResize="0"/>
          <p:nvPr/>
        </p:nvPicPr>
        <p:blipFill>
          <a:blip r:embed="rId3">
            <a:alphaModFix/>
          </a:blip>
          <a:stretch>
            <a:fillRect/>
          </a:stretch>
        </p:blipFill>
        <p:spPr>
          <a:xfrm>
            <a:off x="7082700" y="55925"/>
            <a:ext cx="1822350" cy="3261750"/>
          </a:xfrm>
          <a:prstGeom prst="rect">
            <a:avLst/>
          </a:prstGeom>
          <a:noFill/>
          <a:ln>
            <a:noFill/>
          </a:ln>
        </p:spPr>
      </p:pic>
      <p:pic>
        <p:nvPicPr>
          <p:cNvPr id="267" name="Google Shape;267;p30"/>
          <p:cNvPicPr preferRelativeResize="0"/>
          <p:nvPr/>
        </p:nvPicPr>
        <p:blipFill>
          <a:blip r:embed="rId4">
            <a:alphaModFix/>
          </a:blip>
          <a:stretch>
            <a:fillRect/>
          </a:stretch>
        </p:blipFill>
        <p:spPr>
          <a:xfrm>
            <a:off x="5924900" y="1862021"/>
            <a:ext cx="3484799" cy="2056700"/>
          </a:xfrm>
          <a:prstGeom prst="rect">
            <a:avLst/>
          </a:prstGeom>
          <a:noFill/>
          <a:ln>
            <a:noFill/>
          </a:ln>
        </p:spPr>
      </p:pic>
      <p:pic>
        <p:nvPicPr>
          <p:cNvPr id="268" name="Google Shape;268;p30"/>
          <p:cNvPicPr preferRelativeResize="0"/>
          <p:nvPr/>
        </p:nvPicPr>
        <p:blipFill rotWithShape="1">
          <a:blip r:embed="rId5">
            <a:alphaModFix/>
          </a:blip>
          <a:srcRect b="0" l="0" r="0" t="0"/>
          <a:stretch/>
        </p:blipFill>
        <p:spPr>
          <a:xfrm>
            <a:off x="4151849" y="2227150"/>
            <a:ext cx="1972050" cy="302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Deploy Smart Contract on Ganache</a:t>
            </a:r>
            <a:endParaRPr b="0"/>
          </a:p>
        </p:txBody>
      </p:sp>
      <p:sp>
        <p:nvSpPr>
          <p:cNvPr id="274" name="Google Shape;274;p31"/>
          <p:cNvSpPr txBox="1"/>
          <p:nvPr>
            <p:ph idx="1" type="body"/>
          </p:nvPr>
        </p:nvSpPr>
        <p:spPr>
          <a:xfrm>
            <a:off x="730725" y="2712775"/>
            <a:ext cx="3292200" cy="60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Jika contract kita berhasil ter-deploy maka kita dapat melihat history transaksi kita pada ganache</a:t>
            </a:r>
            <a:endParaRPr sz="1100"/>
          </a:p>
        </p:txBody>
      </p:sp>
      <p:pic>
        <p:nvPicPr>
          <p:cNvPr id="275" name="Google Shape;275;p31"/>
          <p:cNvPicPr preferRelativeResize="0"/>
          <p:nvPr/>
        </p:nvPicPr>
        <p:blipFill>
          <a:blip r:embed="rId3">
            <a:alphaModFix/>
          </a:blip>
          <a:stretch>
            <a:fillRect/>
          </a:stretch>
        </p:blipFill>
        <p:spPr>
          <a:xfrm>
            <a:off x="4200300" y="2401650"/>
            <a:ext cx="4854650" cy="1227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 </a:t>
            </a:r>
            <a:r>
              <a:rPr lang="en-GB"/>
              <a:t>Smart Contract on Ganache</a:t>
            </a:r>
            <a:endParaRPr b="0"/>
          </a:p>
        </p:txBody>
      </p:sp>
      <p:sp>
        <p:nvSpPr>
          <p:cNvPr id="281" name="Google Shape;281;p32"/>
          <p:cNvSpPr txBox="1"/>
          <p:nvPr>
            <p:ph idx="1" type="body"/>
          </p:nvPr>
        </p:nvSpPr>
        <p:spPr>
          <a:xfrm>
            <a:off x="730725" y="2393625"/>
            <a:ext cx="3292200" cy="19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Disini saya mencoba untuk mengirimkan uang senilai 100, dapat dilihat pada getAmount terkirim 100 yang kita kirim </a:t>
            </a:r>
            <a:r>
              <a:rPr lang="en-GB" sz="1100"/>
              <a:t>sebelumnya</a:t>
            </a:r>
            <a:r>
              <a:rPr lang="en-GB" sz="1100"/>
              <a:t>, dan pada getBalance uang kita </a:t>
            </a:r>
            <a:r>
              <a:rPr lang="en-GB" sz="1100"/>
              <a:t>berkurang</a:t>
            </a:r>
            <a:r>
              <a:rPr lang="en-GB" sz="1100"/>
              <a:t> senilai 100 . artinya contract yang kita buat berhasil</a:t>
            </a:r>
            <a:endParaRPr sz="1100"/>
          </a:p>
          <a:p>
            <a:pPr indent="0" lvl="0" marL="0" rtl="0" algn="l">
              <a:spcBef>
                <a:spcPts val="1600"/>
              </a:spcBef>
              <a:spcAft>
                <a:spcPts val="1600"/>
              </a:spcAft>
              <a:buNone/>
            </a:pPr>
            <a:r>
              <a:rPr lang="en-GB" sz="1100"/>
              <a:t>Dan pada transaction pada ganache kita pun dapat melihat adanya contract call yang menandakan adanya transaksi pada akun blockchainnya</a:t>
            </a:r>
            <a:endParaRPr sz="1100"/>
          </a:p>
        </p:txBody>
      </p:sp>
      <p:pic>
        <p:nvPicPr>
          <p:cNvPr id="282" name="Google Shape;282;p32"/>
          <p:cNvPicPr preferRelativeResize="0"/>
          <p:nvPr/>
        </p:nvPicPr>
        <p:blipFill>
          <a:blip r:embed="rId3">
            <a:alphaModFix/>
          </a:blip>
          <a:stretch>
            <a:fillRect/>
          </a:stretch>
        </p:blipFill>
        <p:spPr>
          <a:xfrm>
            <a:off x="5514800" y="286025"/>
            <a:ext cx="2433780" cy="2619750"/>
          </a:xfrm>
          <a:prstGeom prst="rect">
            <a:avLst/>
          </a:prstGeom>
          <a:noFill/>
          <a:ln>
            <a:noFill/>
          </a:ln>
        </p:spPr>
      </p:pic>
      <p:pic>
        <p:nvPicPr>
          <p:cNvPr id="283" name="Google Shape;283;p32"/>
          <p:cNvPicPr preferRelativeResize="0"/>
          <p:nvPr/>
        </p:nvPicPr>
        <p:blipFill>
          <a:blip r:embed="rId4">
            <a:alphaModFix/>
          </a:blip>
          <a:stretch>
            <a:fillRect/>
          </a:stretch>
        </p:blipFill>
        <p:spPr>
          <a:xfrm>
            <a:off x="4675925" y="2987723"/>
            <a:ext cx="4318701" cy="159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7" name="Shape 287"/>
        <p:cNvGrpSpPr/>
        <p:nvPr/>
      </p:nvGrpSpPr>
      <p:grpSpPr>
        <a:xfrm>
          <a:off x="0" y="0"/>
          <a:ext cx="0" cy="0"/>
          <a:chOff x="0" y="0"/>
          <a:chExt cx="0" cy="0"/>
        </a:xfrm>
      </p:grpSpPr>
      <p:sp>
        <p:nvSpPr>
          <p:cNvPr id="288" name="Google Shape;288;p3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Summary</a:t>
            </a:r>
            <a:endParaRPr sz="1200"/>
          </a:p>
        </p:txBody>
      </p:sp>
      <p:sp>
        <p:nvSpPr>
          <p:cNvPr id="289" name="Google Shape;289;p33"/>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FFFFFF"/>
                </a:solidFill>
              </a:rPr>
              <a:t>Pada slides ini kita mempelajari tentang pengembangan smart contract dengan REMIX dan Ganache yang dimana kita menggunakan jaringan ethereum untuk melakukan semua transaksi pada slides ini </a:t>
            </a:r>
            <a:endParaRPr sz="1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Ethereum</a:t>
            </a:r>
            <a:endParaRPr/>
          </a:p>
        </p:txBody>
      </p:sp>
      <p:sp>
        <p:nvSpPr>
          <p:cNvPr id="183" name="Google Shape;183;p19"/>
          <p:cNvSpPr txBox="1"/>
          <p:nvPr>
            <p:ph idx="1" type="body"/>
          </p:nvPr>
        </p:nvSpPr>
        <p:spPr>
          <a:xfrm>
            <a:off x="1295325" y="2078875"/>
            <a:ext cx="7122900" cy="94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Ethereum adalah teknologi pengembangan dari Bitcoin yang dibangun oleh Vitalik Buterin pada 2013 lalu. Ethereum sendiri ditujukan sebagai protokol alternatif dari Bitcoin itu sendiri. Pada ethereum juga memutakhirkan teknologi konsensus yang ada pada bitcoin yaitu Proof-of-Work menjadi Proof-of-Stake untuk meminimalisir dari waktu komputasi dan daya yang digunakan untuk me-mining sebuah transaksi pada jaringan.</a:t>
            </a:r>
            <a:endParaRPr sz="1100"/>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Remix</a:t>
            </a:r>
            <a:endParaRPr/>
          </a:p>
        </p:txBody>
      </p:sp>
      <p:sp>
        <p:nvSpPr>
          <p:cNvPr id="190" name="Google Shape;190;p20"/>
          <p:cNvSpPr txBox="1"/>
          <p:nvPr>
            <p:ph idx="1" type="body"/>
          </p:nvPr>
        </p:nvSpPr>
        <p:spPr>
          <a:xfrm>
            <a:off x="1295325" y="2078875"/>
            <a:ext cx="7122900" cy="94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Ada beberapa alat yang tersedia untuk mengembangkan dan menguji kontrak. Salah satu alat paling sederhana disediakan di situs resmi Ethereum itu sendiri. Alatnya disebut Remix, saya akan menggunakan ini untuk pembuatan smart contract.</a:t>
            </a:r>
            <a:endParaRPr sz="1100"/>
          </a:p>
        </p:txBody>
      </p:sp>
      <p:pic>
        <p:nvPicPr>
          <p:cNvPr descr="shutterstock_429987889_edited.jpg" id="191" name="Google Shape;191;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Developing My Contract On Remix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Need</a:t>
            </a:r>
            <a:endParaRPr/>
          </a:p>
        </p:txBody>
      </p:sp>
      <p:sp>
        <p:nvSpPr>
          <p:cNvPr id="202" name="Google Shape;202;p2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3" name="Google Shape;203;p22"/>
          <p:cNvSpPr txBox="1"/>
          <p:nvPr>
            <p:ph idx="1" type="body"/>
          </p:nvPr>
        </p:nvSpPr>
        <p:spPr>
          <a:xfrm>
            <a:off x="1803175" y="2165775"/>
            <a:ext cx="2832900" cy="3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REMIX IDE for scripting our smart contract </a:t>
            </a:r>
            <a:endParaRPr sz="1100"/>
          </a:p>
        </p:txBody>
      </p:sp>
      <p:sp>
        <p:nvSpPr>
          <p:cNvPr id="204" name="Google Shape;204;p22"/>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5" name="Google Shape;205;p22"/>
          <p:cNvSpPr txBox="1"/>
          <p:nvPr>
            <p:ph idx="1" type="body"/>
          </p:nvPr>
        </p:nvSpPr>
        <p:spPr>
          <a:xfrm>
            <a:off x="1847700" y="3355925"/>
            <a:ext cx="2832900" cy="42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Internet Connection</a:t>
            </a:r>
            <a:endParaRPr sz="1100"/>
          </a:p>
        </p:txBody>
      </p:sp>
      <p:sp>
        <p:nvSpPr>
          <p:cNvPr id="206" name="Google Shape;206;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7" name="Google Shape;207;p22"/>
          <p:cNvSpPr txBox="1"/>
          <p:nvPr>
            <p:ph idx="1" type="body"/>
          </p:nvPr>
        </p:nvSpPr>
        <p:spPr>
          <a:xfrm>
            <a:off x="5536100" y="2165775"/>
            <a:ext cx="2832900" cy="3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Ganache</a:t>
            </a:r>
            <a:endParaRPr sz="1100"/>
          </a:p>
        </p:txBody>
      </p:sp>
      <p:sp>
        <p:nvSpPr>
          <p:cNvPr id="208" name="Google Shape;208;p22"/>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9" name="Google Shape;209;p22"/>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Crypto </a:t>
            </a:r>
            <a:r>
              <a:rPr lang="en-GB" sz="1100"/>
              <a:t>Wallet</a:t>
            </a:r>
            <a:r>
              <a:rPr lang="en-GB" sz="1100"/>
              <a:t> (Meta Mask)</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Create file</a:t>
            </a:r>
            <a:endParaRPr b="0"/>
          </a:p>
        </p:txBody>
      </p:sp>
      <p:sp>
        <p:nvSpPr>
          <p:cNvPr id="215" name="Google Shape;215;p23"/>
          <p:cNvSpPr txBox="1"/>
          <p:nvPr>
            <p:ph idx="1" type="body"/>
          </p:nvPr>
        </p:nvSpPr>
        <p:spPr>
          <a:xfrm>
            <a:off x="817700" y="2571750"/>
            <a:ext cx="3893400" cy="7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Buat File yang bernama “MyContract” dengan extensi “.sol” karena kita akan membuat smart contract dengan bahasa solana</a:t>
            </a:r>
            <a:endParaRPr sz="1100"/>
          </a:p>
        </p:txBody>
      </p:sp>
      <p:pic>
        <p:nvPicPr>
          <p:cNvPr id="216" name="Google Shape;216;p23"/>
          <p:cNvPicPr preferRelativeResize="0"/>
          <p:nvPr/>
        </p:nvPicPr>
        <p:blipFill>
          <a:blip r:embed="rId3">
            <a:alphaModFix/>
          </a:blip>
          <a:stretch>
            <a:fillRect/>
          </a:stretch>
        </p:blipFill>
        <p:spPr>
          <a:xfrm>
            <a:off x="5355450" y="1614550"/>
            <a:ext cx="3067050" cy="2390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Create Contract</a:t>
            </a:r>
            <a:endParaRPr b="0"/>
          </a:p>
        </p:txBody>
      </p:sp>
      <p:sp>
        <p:nvSpPr>
          <p:cNvPr id="222" name="Google Shape;222;p24"/>
          <p:cNvSpPr txBox="1"/>
          <p:nvPr>
            <p:ph idx="1" type="body"/>
          </p:nvPr>
        </p:nvSpPr>
        <p:spPr>
          <a:xfrm>
            <a:off x="817700" y="2003950"/>
            <a:ext cx="3893400" cy="25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&gt; “Pragma </a:t>
            </a:r>
            <a:r>
              <a:rPr lang="en-GB" sz="1100"/>
              <a:t>Solidity”</a:t>
            </a:r>
            <a:r>
              <a:rPr lang="en-GB" sz="1100"/>
              <a:t> untuk meng inisialisasi versi compiler solidity</a:t>
            </a:r>
            <a:endParaRPr sz="1100"/>
          </a:p>
          <a:p>
            <a:pPr indent="0" lvl="0" marL="0" rtl="0" algn="l">
              <a:spcBef>
                <a:spcPts val="1600"/>
              </a:spcBef>
              <a:spcAft>
                <a:spcPts val="0"/>
              </a:spcAft>
              <a:buNone/>
            </a:pPr>
            <a:r>
              <a:rPr lang="en-GB" sz="1100"/>
              <a:t>&gt; “contract MyContract” untuk inisialisasi nama smart </a:t>
            </a:r>
            <a:r>
              <a:rPr lang="en-GB" sz="1100"/>
              <a:t>contract</a:t>
            </a:r>
            <a:r>
              <a:rPr lang="en-GB" sz="1100"/>
              <a:t> kita</a:t>
            </a:r>
            <a:endParaRPr sz="1100"/>
          </a:p>
          <a:p>
            <a:pPr indent="0" lvl="0" marL="0" rtl="0" algn="l">
              <a:spcBef>
                <a:spcPts val="1600"/>
              </a:spcBef>
              <a:spcAft>
                <a:spcPts val="0"/>
              </a:spcAft>
              <a:buNone/>
            </a:pPr>
            <a:r>
              <a:rPr lang="en-GB" sz="1100"/>
              <a:t>&gt; “uint” adalah variable yang akan di masukan ke SC nantinya</a:t>
            </a:r>
            <a:endParaRPr sz="1100"/>
          </a:p>
          <a:p>
            <a:pPr indent="0" lvl="0" marL="0" rtl="0" algn="l">
              <a:spcBef>
                <a:spcPts val="1600"/>
              </a:spcBef>
              <a:spcAft>
                <a:spcPts val="0"/>
              </a:spcAft>
              <a:buNone/>
            </a:pPr>
            <a:r>
              <a:rPr lang="en-GB" sz="1100"/>
              <a:t>&gt; “function” adalah suatu fungsi yang dapat kita gunakan pada smart contract nantinya</a:t>
            </a:r>
            <a:endParaRPr sz="1100"/>
          </a:p>
          <a:p>
            <a:pPr indent="0" lvl="0" marL="0" rtl="0" algn="l">
              <a:spcBef>
                <a:spcPts val="1600"/>
              </a:spcBef>
              <a:spcAft>
                <a:spcPts val="1600"/>
              </a:spcAft>
              <a:buNone/>
            </a:pPr>
            <a:r>
              <a:t/>
            </a:r>
            <a:endParaRPr sz="1100"/>
          </a:p>
        </p:txBody>
      </p:sp>
      <p:pic>
        <p:nvPicPr>
          <p:cNvPr id="223" name="Google Shape;223;p24"/>
          <p:cNvPicPr preferRelativeResize="0"/>
          <p:nvPr/>
        </p:nvPicPr>
        <p:blipFill>
          <a:blip r:embed="rId3">
            <a:alphaModFix/>
          </a:blip>
          <a:stretch>
            <a:fillRect/>
          </a:stretch>
        </p:blipFill>
        <p:spPr>
          <a:xfrm>
            <a:off x="4789275" y="1322888"/>
            <a:ext cx="4128100" cy="24977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Compile</a:t>
            </a:r>
            <a:r>
              <a:rPr lang="en-GB"/>
              <a:t> Contract</a:t>
            </a:r>
            <a:endParaRPr b="0"/>
          </a:p>
        </p:txBody>
      </p:sp>
      <p:sp>
        <p:nvSpPr>
          <p:cNvPr id="229" name="Google Shape;229;p25"/>
          <p:cNvSpPr txBox="1"/>
          <p:nvPr>
            <p:ph idx="1" type="body"/>
          </p:nvPr>
        </p:nvSpPr>
        <p:spPr>
          <a:xfrm>
            <a:off x="817700" y="2571750"/>
            <a:ext cx="3893400" cy="76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Setelah kita membuat script smart contract kita maka kita akan meng compile terlebih dahulu contract yang kita telah buat sebelumnya.</a:t>
            </a:r>
            <a:endParaRPr sz="1100"/>
          </a:p>
        </p:txBody>
      </p:sp>
      <p:pic>
        <p:nvPicPr>
          <p:cNvPr id="230" name="Google Shape;230;p25"/>
          <p:cNvPicPr preferRelativeResize="0"/>
          <p:nvPr/>
        </p:nvPicPr>
        <p:blipFill>
          <a:blip r:embed="rId3">
            <a:alphaModFix/>
          </a:blip>
          <a:stretch>
            <a:fillRect/>
          </a:stretch>
        </p:blipFill>
        <p:spPr>
          <a:xfrm>
            <a:off x="5279125" y="704850"/>
            <a:ext cx="3505200" cy="3733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Deploy Contract</a:t>
            </a:r>
            <a:endParaRPr b="0"/>
          </a:p>
        </p:txBody>
      </p:sp>
      <p:sp>
        <p:nvSpPr>
          <p:cNvPr id="236" name="Google Shape;236;p26"/>
          <p:cNvSpPr txBox="1"/>
          <p:nvPr>
            <p:ph idx="1" type="body"/>
          </p:nvPr>
        </p:nvSpPr>
        <p:spPr>
          <a:xfrm>
            <a:off x="899350" y="2571750"/>
            <a:ext cx="3893400" cy="13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Setelah kita meng compile maka kita akan mencoba men deploy smart contract kita, disini saya menggunakan environment VM dari server london.</a:t>
            </a:r>
            <a:endParaRPr sz="1100"/>
          </a:p>
          <a:p>
            <a:pPr indent="0" lvl="0" marL="0" rtl="0" algn="l">
              <a:spcBef>
                <a:spcPts val="1600"/>
              </a:spcBef>
              <a:spcAft>
                <a:spcPts val="1600"/>
              </a:spcAft>
              <a:buNone/>
            </a:pPr>
            <a:r>
              <a:rPr lang="en-GB" sz="1100"/>
              <a:t>Disini pun saya memberi nilai amount yaitu 10.000 dan nilai value nya 10</a:t>
            </a:r>
            <a:endParaRPr sz="1100"/>
          </a:p>
        </p:txBody>
      </p:sp>
      <p:pic>
        <p:nvPicPr>
          <p:cNvPr id="237" name="Google Shape;237;p26"/>
          <p:cNvPicPr preferRelativeResize="0"/>
          <p:nvPr/>
        </p:nvPicPr>
        <p:blipFill>
          <a:blip r:embed="rId3">
            <a:alphaModFix/>
          </a:blip>
          <a:stretch>
            <a:fillRect/>
          </a:stretch>
        </p:blipFill>
        <p:spPr>
          <a:xfrm>
            <a:off x="5999075" y="152400"/>
            <a:ext cx="2541335"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